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6" r:id="rId3"/>
    <p:sldId id="257" r:id="rId4"/>
    <p:sldId id="266" r:id="rId5"/>
    <p:sldId id="263" r:id="rId6"/>
    <p:sldId id="267" r:id="rId7"/>
    <p:sldId id="264" r:id="rId8"/>
    <p:sldId id="268" r:id="rId9"/>
    <p:sldId id="260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6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F712-3DDF-43F9-90CB-9661ACAC4A14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1A26-DE95-482D-A550-32F4090B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9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56592" y="332656"/>
            <a:ext cx="11017224" cy="917961"/>
          </a:xfrm>
        </p:spPr>
        <p:txBody>
          <a:bodyPr>
            <a:normAutofit fontScale="90000"/>
          </a:bodyPr>
          <a:lstStyle/>
          <a:p>
            <a:r>
              <a:rPr lang="en-US" altLang="zh-CN" sz="7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GIS Workshop </a:t>
            </a:r>
            <a:r>
              <a:rPr lang="zh-CN" altLang="en-US" sz="4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zh-CN" altLang="en-US" sz="4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35705"/>
            <a:ext cx="5001344" cy="5001344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79089"/>
            <a:ext cx="4796769" cy="4660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0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33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Step1: Obtain original data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0" y="1340768"/>
            <a:ext cx="5292080" cy="4785395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USGS Earth explorer website 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select specific location 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data set – digital  elevation –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SRTM—SRTM </a:t>
            </a:r>
            <a:r>
              <a:rPr lang="en-US" altLang="zh-CN" dirty="0" err="1" smtClean="0">
                <a:solidFill>
                  <a:schemeClr val="bg1"/>
                </a:solidFill>
              </a:rPr>
              <a:t>voil</a:t>
            </a:r>
            <a:r>
              <a:rPr lang="en-US" altLang="zh-CN" dirty="0" smtClean="0">
                <a:solidFill>
                  <a:schemeClr val="bg1"/>
                </a:solidFill>
              </a:rPr>
              <a:t> filled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click ‘Results’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download the 1-arc resolution file</a:t>
            </a:r>
          </a:p>
          <a:p>
            <a:pPr marL="457200" lvl="1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62953" cy="51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33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Step2: Create a </a:t>
            </a:r>
            <a:r>
              <a:rPr lang="en-US" altLang="zh-CN" sz="4000" dirty="0" err="1" smtClean="0">
                <a:solidFill>
                  <a:schemeClr val="bg1"/>
                </a:solidFill>
              </a:rPr>
              <a:t>Hillshade</a:t>
            </a:r>
            <a:r>
              <a:rPr lang="en-US" altLang="zh-CN" sz="4000" dirty="0" smtClean="0">
                <a:solidFill>
                  <a:schemeClr val="bg1"/>
                </a:solidFill>
              </a:rPr>
              <a:t> map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0" y="1268760"/>
            <a:ext cx="5292080" cy="4857403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Open QGIS &gt;&gt; add raster layer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‘raster’ – ‘terrain analysis’– ‘</a:t>
            </a:r>
            <a:r>
              <a:rPr lang="en-US" altLang="zh-CN" dirty="0" err="1" smtClean="0">
                <a:solidFill>
                  <a:schemeClr val="bg1"/>
                </a:solidFill>
              </a:rPr>
              <a:t>hillshade</a:t>
            </a:r>
            <a:r>
              <a:rPr lang="en-US" altLang="zh-CN" dirty="0" smtClean="0">
                <a:solidFill>
                  <a:schemeClr val="bg1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adjust different parameters accordingly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62953" cy="51823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62953" cy="5203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63" y="3718447"/>
            <a:ext cx="3296110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33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Step3: Perform queries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0" y="1268760"/>
            <a:ext cx="5292080" cy="4857403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‘raster’– click ‘raster calculator’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type in specific expression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62953" cy="51823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62953" cy="52032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5"/>
            <a:ext cx="3962953" cy="52032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67047"/>
            <a:ext cx="4066349" cy="3666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613739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</a:rPr>
              <a:t>NY_below_ft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33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Step4: Create visualization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4088" y="1268760"/>
            <a:ext cx="3779912" cy="4857403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Right click your file—select ‘properties’—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‘style’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adjust render type, choose spectrum, change mode and classes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adjust ‘alpha channel’ of the white colored area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9358"/>
            <a:ext cx="5635401" cy="38486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9" y="1509337"/>
            <a:ext cx="5620323" cy="42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7967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Step5: Add layers and Base-map</a:t>
            </a:r>
            <a:r>
              <a:rPr lang="en-US" altLang="zh-CN" sz="4000" dirty="0" smtClean="0">
                <a:solidFill>
                  <a:schemeClr val="bg1"/>
                </a:solidFill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</a:rPr>
            </a:br>
            <a:r>
              <a:rPr lang="en-US" altLang="zh-CN" sz="4000" dirty="0" smtClean="0">
                <a:solidFill>
                  <a:schemeClr val="bg1"/>
                </a:solidFill>
              </a:rPr>
              <a:t>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32040" y="1268760"/>
            <a:ext cx="4211960" cy="485740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Customize your layers using different colors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en-US" altLang="zh-CN" dirty="0" smtClean="0">
                <a:solidFill>
                  <a:schemeClr val="bg1"/>
                </a:solidFill>
              </a:rPr>
              <a:t>earrange the order of layers created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add one base map using ‘</a:t>
            </a:r>
            <a:r>
              <a:rPr lang="en-US" altLang="zh-CN" dirty="0" err="1" smtClean="0">
                <a:solidFill>
                  <a:schemeClr val="bg1"/>
                </a:solidFill>
              </a:rPr>
              <a:t>OpenLayers</a:t>
            </a:r>
            <a:r>
              <a:rPr lang="en-US" altLang="zh-CN" dirty="0" smtClean="0">
                <a:solidFill>
                  <a:schemeClr val="bg1"/>
                </a:solidFill>
              </a:rPr>
              <a:t> Plugin’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output your maps in the print composer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&gt;&gt; add necessary elements such as caption, reference sites, your names…..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320480" cy="39984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" y="1052736"/>
            <a:ext cx="5344271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7967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So here you go! </a:t>
            </a:r>
            <a:r>
              <a:rPr lang="en-US" altLang="zh-CN" sz="4000" dirty="0" smtClean="0">
                <a:solidFill>
                  <a:schemeClr val="bg1"/>
                </a:solidFill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</a:rPr>
            </a:br>
            <a:r>
              <a:rPr lang="en-US" altLang="zh-CN" sz="4000" dirty="0" smtClean="0">
                <a:solidFill>
                  <a:schemeClr val="bg1"/>
                </a:solidFill>
              </a:rPr>
              <a:t>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8321"/>
            <a:ext cx="4248472" cy="5922732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08495"/>
            <a:ext cx="43838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7967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</a:rPr>
            </a:b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Activity Questions…</a:t>
            </a:r>
            <a:r>
              <a:rPr lang="zh-CN" alt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zh-CN" alt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altLang="zh-CN" sz="4000" dirty="0" smtClean="0">
                <a:solidFill>
                  <a:schemeClr val="bg1"/>
                </a:solidFill>
              </a:rPr>
              <a:t>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zh-CN" sz="2500" dirty="0" smtClean="0">
                <a:solidFill>
                  <a:schemeClr val="bg1"/>
                </a:solidFill>
              </a:rPr>
              <a:t>Limits behind modeling sea level rise?</a:t>
            </a:r>
          </a:p>
          <a:p>
            <a:r>
              <a:rPr lang="en-US" altLang="zh-CN" sz="2500" dirty="0" smtClean="0">
                <a:solidFill>
                  <a:schemeClr val="bg1"/>
                </a:solidFill>
              </a:rPr>
              <a:t>i.e. what are some of the factors  we fail to consider? </a:t>
            </a:r>
          </a:p>
          <a:p>
            <a:endParaRPr lang="en-US" altLang="zh-CN" sz="2500" dirty="0">
              <a:solidFill>
                <a:schemeClr val="bg1"/>
              </a:solidFill>
            </a:endParaRPr>
          </a:p>
          <a:p>
            <a:r>
              <a:rPr lang="en-US" altLang="zh-CN" sz="2500" dirty="0" smtClean="0">
                <a:solidFill>
                  <a:schemeClr val="bg1"/>
                </a:solidFill>
              </a:rPr>
              <a:t>The real world is complicated but scientific/spatial modeling helps us to simplify some of the complexity to help understand real problems.</a:t>
            </a:r>
          </a:p>
          <a:p>
            <a:endParaRPr lang="en-US" altLang="zh-CN" sz="25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Storm Surge Inundation Map by EPA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Link: http</a:t>
            </a:r>
            <a:r>
              <a:rPr lang="en-US" altLang="zh-CN" sz="2400" dirty="0">
                <a:solidFill>
                  <a:schemeClr val="bg1"/>
                </a:solidFill>
              </a:rPr>
              <a:t>://water.epa.gov/infrastructure/watersecurity/climate/stormsurge.cfm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Contact info:  </a:t>
            </a:r>
            <a:r>
              <a:rPr lang="en-US" altLang="zh-CN" sz="2600" dirty="0" smtClean="0">
                <a:solidFill>
                  <a:schemeClr val="bg1"/>
                </a:solidFill>
              </a:rPr>
              <a:t>Lin Lu   </a:t>
            </a:r>
          </a:p>
          <a:p>
            <a:r>
              <a:rPr lang="en-US" altLang="zh-CN" sz="2600" dirty="0" smtClean="0">
                <a:solidFill>
                  <a:schemeClr val="bg1"/>
                </a:solidFill>
              </a:rPr>
              <a:t>luckylulin@g.ucla.edu         3109104482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Course recommended:  </a:t>
            </a:r>
            <a:r>
              <a:rPr lang="en-US" altLang="zh-CN" sz="2600" dirty="0" smtClean="0">
                <a:solidFill>
                  <a:schemeClr val="bg1"/>
                </a:solidFill>
              </a:rPr>
              <a:t>Geography 7</a:t>
            </a:r>
          </a:p>
          <a:p>
            <a:pPr marL="0" indent="0">
              <a:buNone/>
            </a:pPr>
            <a:endParaRPr lang="en-US" altLang="zh-CN" sz="26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Resources: </a:t>
            </a:r>
          </a:p>
          <a:p>
            <a:pPr marL="0" indent="0"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        USGS Earth Explorer</a:t>
            </a:r>
          </a:p>
          <a:p>
            <a:pPr marL="0" indent="0"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        GIS Lounge</a:t>
            </a:r>
          </a:p>
          <a:p>
            <a:pPr marL="0" indent="0"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        My GIS Jobs</a:t>
            </a:r>
          </a:p>
          <a:p>
            <a:pPr marL="0" indent="0"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        GISjobs.com 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1800" y="332656"/>
            <a:ext cx="353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You! </a:t>
            </a:r>
            <a:endParaRPr lang="zh-CN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8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 little </a:t>
            </a:r>
            <a:r>
              <a:rPr lang="en-US" altLang="zh-C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bit </a:t>
            </a:r>
            <a:r>
              <a:rPr lang="en-US" altLang="zh-CN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about </a:t>
            </a:r>
            <a:r>
              <a:rPr lang="en-US" altLang="zh-C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me….</a:t>
            </a:r>
            <a:r>
              <a:rPr lang="zh-CN" alt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zh-CN" alt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498476"/>
            <a:ext cx="3888432" cy="439248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</a:rPr>
              <a:t>Lin Lu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</a:rPr>
              <a:t>luckylulin@g.ucla.edu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M</a:t>
            </a:r>
            <a:r>
              <a:rPr lang="en-US" altLang="zh-CN" dirty="0" smtClean="0">
                <a:solidFill>
                  <a:schemeClr val="bg1"/>
                </a:solidFill>
              </a:rPr>
              <a:t>ath/atmospheric &amp; oceanic sciences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</a:rPr>
              <a:t>GIS minor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</a:rPr>
              <a:t>FB: Lucky Lin Lu  </a:t>
            </a:r>
          </a:p>
          <a:p>
            <a:pPr algn="l"/>
            <a:endParaRPr lang="en-US" altLang="zh-CN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</a:rPr>
              <a:t>California Geographical Society 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4340909" cy="337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605" y="980728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Navigation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C</a:t>
            </a:r>
            <a:r>
              <a:rPr lang="en-US" altLang="zh-CN" sz="2600" dirty="0" smtClean="0">
                <a:solidFill>
                  <a:schemeClr val="bg1"/>
                </a:solidFill>
              </a:rPr>
              <a:t>ognitive Mapping: landmark knowledge, route phase, survey knowledge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  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Direction</a:t>
            </a:r>
            <a:r>
              <a:rPr lang="en-US" altLang="zh-CN" sz="2400" dirty="0">
                <a:solidFill>
                  <a:schemeClr val="bg1"/>
                </a:solidFill>
              </a:rPr>
              <a:t>?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1945" y="0"/>
            <a:ext cx="388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Everyday GIS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325551" cy="40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605" y="980728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Navigation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en-US" altLang="zh-CN" sz="2600" dirty="0" smtClean="0">
                <a:solidFill>
                  <a:schemeClr val="bg1"/>
                </a:solidFill>
              </a:rPr>
              <a:t>GIS helps us find shortcuts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  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Google Maps, etc. </a:t>
            </a:r>
          </a:p>
          <a:p>
            <a:pPr marL="0" indent="0"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1945" y="0"/>
            <a:ext cx="388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Everyday GIS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31" y="2204864"/>
            <a:ext cx="4818671" cy="41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606" y="980728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Marketing </a:t>
            </a:r>
          </a:p>
          <a:p>
            <a:pPr marL="0" indent="0"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Banks, grocery stores, restaurants, hospitals are very concerned about their….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  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Location? 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5609" y="0"/>
            <a:ext cx="475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GIS for Business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09" y="2492896"/>
            <a:ext cx="6140807" cy="42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606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Marketing 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en-US" altLang="zh-CN" sz="2600" dirty="0">
                <a:solidFill>
                  <a:schemeClr val="bg1"/>
                </a:solidFill>
              </a:rPr>
              <a:t>Distance, location </a:t>
            </a:r>
            <a:r>
              <a:rPr lang="en-US" altLang="zh-CN" sz="2600" dirty="0" smtClean="0">
                <a:solidFill>
                  <a:schemeClr val="bg1"/>
                </a:solidFill>
              </a:rPr>
              <a:t>and travel is key for consumers too!</a:t>
            </a:r>
          </a:p>
          <a:p>
            <a:pPr marL="0" indent="0">
              <a:buNone/>
            </a:pPr>
            <a:endParaRPr lang="en-US" altLang="zh-CN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600" dirty="0">
                <a:solidFill>
                  <a:schemeClr val="bg1"/>
                </a:solidFill>
              </a:rPr>
              <a:t> </a:t>
            </a:r>
            <a:r>
              <a:rPr lang="en-US" altLang="zh-CN" sz="2600" dirty="0" smtClean="0">
                <a:solidFill>
                  <a:schemeClr val="bg1"/>
                </a:solidFill>
              </a:rPr>
              <a:t>     Yelp          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  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 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5609" y="0"/>
            <a:ext cx="475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GIS for Business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6" y="3364993"/>
            <a:ext cx="7706801" cy="31683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" y="3364993"/>
            <a:ext cx="7706801" cy="3168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328" y="2618466"/>
            <a:ext cx="1368152" cy="49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err="1" smtClean="0">
                <a:solidFill>
                  <a:schemeClr val="bg1"/>
                </a:solidFill>
              </a:rPr>
              <a:t>Uber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606" y="980728"/>
            <a:ext cx="8229600" cy="554461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GIS in Science  </a:t>
            </a:r>
          </a:p>
          <a:p>
            <a:r>
              <a:rPr lang="en-US" altLang="zh-CN" sz="2300" dirty="0">
                <a:solidFill>
                  <a:schemeClr val="bg1"/>
                </a:solidFill>
              </a:rPr>
              <a:t>Our Most Important Problems </a:t>
            </a:r>
            <a:r>
              <a:rPr lang="en-US" altLang="zh-CN" sz="2300" dirty="0" smtClean="0">
                <a:solidFill>
                  <a:schemeClr val="bg1"/>
                </a:solidFill>
              </a:rPr>
              <a:t>have a spatial component!</a:t>
            </a:r>
            <a:endParaRPr lang="en-US" altLang="zh-CN" sz="2300" dirty="0">
              <a:solidFill>
                <a:schemeClr val="bg1"/>
              </a:solidFill>
            </a:endParaRPr>
          </a:p>
          <a:p>
            <a:r>
              <a:rPr lang="en-US" altLang="zh-CN" sz="2300" dirty="0" smtClean="0">
                <a:solidFill>
                  <a:schemeClr val="bg1"/>
                </a:solidFill>
              </a:rPr>
              <a:t>Researchers map: disease contagion; population movements</a:t>
            </a:r>
            <a:r>
              <a:rPr lang="en-US" altLang="zh-CN" sz="2300" dirty="0">
                <a:solidFill>
                  <a:schemeClr val="bg1"/>
                </a:solidFill>
              </a:rPr>
              <a:t>;</a:t>
            </a:r>
            <a:r>
              <a:rPr lang="en-US" altLang="zh-CN" sz="2300" dirty="0" smtClean="0">
                <a:solidFill>
                  <a:schemeClr val="bg1"/>
                </a:solidFill>
              </a:rPr>
              <a:t> impacts of climate change; transportation patterns…</a:t>
            </a:r>
          </a:p>
          <a:p>
            <a:pPr marL="0" indent="0">
              <a:buNone/>
            </a:pPr>
            <a:endParaRPr lang="en-US" altLang="zh-CN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Quantification?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4340" y="0"/>
            <a:ext cx="468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Science and GIS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26" y="2924944"/>
            <a:ext cx="5370511" cy="37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606" y="980728"/>
            <a:ext cx="8229600" cy="554461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GIS in Science  </a:t>
            </a:r>
          </a:p>
          <a:p>
            <a:pPr marL="0" indent="0"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        Example: Ebola outbreak response</a:t>
            </a:r>
            <a:endParaRPr lang="en-US" altLang="zh-CN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dirty="0" smtClean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4340" y="0"/>
            <a:ext cx="468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Science and GIS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3577"/>
            <a:ext cx="7632848" cy="44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en-US" altLang="zh-C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Basic Model of Sea Level </a:t>
            </a:r>
            <a:r>
              <a:rPr lang="en-US" altLang="zh-C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Rise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</a:rPr>
              <a:t>Key problems require complex spatial data</a:t>
            </a:r>
          </a:p>
          <a:p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</a:rPr>
              <a:t>What should we take into account? </a:t>
            </a:r>
            <a:endParaRPr lang="zh-CN" alt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42493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429</Words>
  <Application>Microsoft Office PowerPoint</Application>
  <PresentationFormat>全屏显示(4:3)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GIS Workshop  </vt:lpstr>
      <vt:lpstr> A little bit about me….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Step1: Obtain original data </vt:lpstr>
      <vt:lpstr>Step2: Create a Hillshade map </vt:lpstr>
      <vt:lpstr>Step3: Perform queries </vt:lpstr>
      <vt:lpstr>Step4: Create visualization</vt:lpstr>
      <vt:lpstr>Step5: Add layers and Base-map  </vt:lpstr>
      <vt:lpstr>So here you go!   </vt:lpstr>
      <vt:lpstr> Activity Questions…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Workshop</dc:title>
  <dc:creator>welcome</dc:creator>
  <cp:lastModifiedBy>welcome</cp:lastModifiedBy>
  <cp:revision>87</cp:revision>
  <dcterms:created xsi:type="dcterms:W3CDTF">2015-03-31T04:17:46Z</dcterms:created>
  <dcterms:modified xsi:type="dcterms:W3CDTF">2015-04-06T04:39:43Z</dcterms:modified>
</cp:coreProperties>
</file>